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67" r:id="rId2"/>
    <p:sldId id="265" r:id="rId3"/>
    <p:sldId id="258" r:id="rId4"/>
    <p:sldId id="259" r:id="rId5"/>
    <p:sldId id="266" r:id="rId6"/>
    <p:sldId id="262" r:id="rId7"/>
    <p:sldId id="264" r:id="rId8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A1D"/>
    <a:srgbClr val="F6C453"/>
    <a:srgbClr val="F0A04B"/>
    <a:srgbClr val="87556F"/>
    <a:srgbClr val="4B5D67"/>
    <a:srgbClr val="59405C"/>
    <a:srgbClr val="C1CFC0"/>
    <a:srgbClr val="6B7AA1"/>
    <a:srgbClr val="113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F7F566-60C3-5A45-8D02-B47337F7B9CC}" v="41" dt="2021-08-24T21:23:19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030"/>
    <p:restoredTop sz="94761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7" d="100"/>
        <a:sy n="12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Montoya" userId="ecb81a5bdfab3d3e" providerId="LiveId" clId="{6DF7F566-60C3-5A45-8D02-B47337F7B9CC}"/>
    <pc:docChg chg="undo custSel modSld">
      <pc:chgData name="Nina Montoya" userId="ecb81a5bdfab3d3e" providerId="LiveId" clId="{6DF7F566-60C3-5A45-8D02-B47337F7B9CC}" dt="2021-08-24T21:19:13.313" v="348" actId="20577"/>
      <pc:docMkLst>
        <pc:docMk/>
      </pc:docMkLst>
      <pc:sldChg chg="addSp delSp modSp mod chgLayout">
        <pc:chgData name="Nina Montoya" userId="ecb81a5bdfab3d3e" providerId="LiveId" clId="{6DF7F566-60C3-5A45-8D02-B47337F7B9CC}" dt="2021-08-24T21:09:23.853" v="7" actId="700"/>
        <pc:sldMkLst>
          <pc:docMk/>
          <pc:sldMk cId="1590927662" sldId="264"/>
        </pc:sldMkLst>
        <pc:spChg chg="add del mod ord">
          <ac:chgData name="Nina Montoya" userId="ecb81a5bdfab3d3e" providerId="LiveId" clId="{6DF7F566-60C3-5A45-8D02-B47337F7B9CC}" dt="2021-08-24T21:09:23.853" v="7" actId="700"/>
          <ac:spMkLst>
            <pc:docMk/>
            <pc:sldMk cId="1590927662" sldId="264"/>
            <ac:spMk id="2" creationId="{B7CCED5B-4046-DD45-8062-458F488A0984}"/>
          </ac:spMkLst>
        </pc:spChg>
        <pc:spChg chg="add del mod ord">
          <ac:chgData name="Nina Montoya" userId="ecb81a5bdfab3d3e" providerId="LiveId" clId="{6DF7F566-60C3-5A45-8D02-B47337F7B9CC}" dt="2021-08-24T21:09:23.853" v="7" actId="700"/>
          <ac:spMkLst>
            <pc:docMk/>
            <pc:sldMk cId="1590927662" sldId="264"/>
            <ac:spMk id="3" creationId="{22A1D516-92C7-A848-90F2-886D454C0B53}"/>
          </ac:spMkLst>
        </pc:spChg>
        <pc:spChg chg="mod">
          <ac:chgData name="Nina Montoya" userId="ecb81a5bdfab3d3e" providerId="LiveId" clId="{6DF7F566-60C3-5A45-8D02-B47337F7B9CC}" dt="2021-08-24T21:09:04.995" v="5" actId="20577"/>
          <ac:spMkLst>
            <pc:docMk/>
            <pc:sldMk cId="1590927662" sldId="264"/>
            <ac:spMk id="7" creationId="{2130FC0D-5F4D-8F4E-89D6-2990AB5DB5D1}"/>
          </ac:spMkLst>
        </pc:spChg>
      </pc:sldChg>
      <pc:sldChg chg="modSp mod">
        <pc:chgData name="Nina Montoya" userId="ecb81a5bdfab3d3e" providerId="LiveId" clId="{6DF7F566-60C3-5A45-8D02-B47337F7B9CC}" dt="2021-08-24T21:18:54.564" v="342" actId="1076"/>
        <pc:sldMkLst>
          <pc:docMk/>
          <pc:sldMk cId="1736749774" sldId="265"/>
        </pc:sldMkLst>
        <pc:picChg chg="mod">
          <ac:chgData name="Nina Montoya" userId="ecb81a5bdfab3d3e" providerId="LiveId" clId="{6DF7F566-60C3-5A45-8D02-B47337F7B9CC}" dt="2021-08-24T21:18:35.897" v="336" actId="1076"/>
          <ac:picMkLst>
            <pc:docMk/>
            <pc:sldMk cId="1736749774" sldId="265"/>
            <ac:picMk id="5" creationId="{B5DF8C5D-DFCD-7B4B-9528-E4A4FD0C45AF}"/>
          </ac:picMkLst>
        </pc:picChg>
        <pc:picChg chg="mod">
          <ac:chgData name="Nina Montoya" userId="ecb81a5bdfab3d3e" providerId="LiveId" clId="{6DF7F566-60C3-5A45-8D02-B47337F7B9CC}" dt="2021-08-24T21:18:54.564" v="342" actId="1076"/>
          <ac:picMkLst>
            <pc:docMk/>
            <pc:sldMk cId="1736749774" sldId="265"/>
            <ac:picMk id="7" creationId="{3D6432D9-A19D-4F4C-A596-22E1BDBBD5E3}"/>
          </ac:picMkLst>
        </pc:picChg>
        <pc:picChg chg="mod">
          <ac:chgData name="Nina Montoya" userId="ecb81a5bdfab3d3e" providerId="LiveId" clId="{6DF7F566-60C3-5A45-8D02-B47337F7B9CC}" dt="2021-08-24T21:18:40.474" v="338" actId="14100"/>
          <ac:picMkLst>
            <pc:docMk/>
            <pc:sldMk cId="1736749774" sldId="265"/>
            <ac:picMk id="12" creationId="{AF1CB324-47B5-2142-97FB-C8EC90BFE2DF}"/>
          </ac:picMkLst>
        </pc:picChg>
        <pc:picChg chg="mod">
          <ac:chgData name="Nina Montoya" userId="ecb81a5bdfab3d3e" providerId="LiveId" clId="{6DF7F566-60C3-5A45-8D02-B47337F7B9CC}" dt="2021-08-24T21:18:45.844" v="340" actId="1076"/>
          <ac:picMkLst>
            <pc:docMk/>
            <pc:sldMk cId="1736749774" sldId="265"/>
            <ac:picMk id="15" creationId="{90C37F06-A8AA-194F-98A4-06FAF6BEDF11}"/>
          </ac:picMkLst>
        </pc:picChg>
        <pc:picChg chg="mod">
          <ac:chgData name="Nina Montoya" userId="ecb81a5bdfab3d3e" providerId="LiveId" clId="{6DF7F566-60C3-5A45-8D02-B47337F7B9CC}" dt="2021-08-24T21:18:32.927" v="334" actId="1076"/>
          <ac:picMkLst>
            <pc:docMk/>
            <pc:sldMk cId="1736749774" sldId="265"/>
            <ac:picMk id="17" creationId="{A079A8CE-DA7E-F540-B61E-54BCB7B64CEC}"/>
          </ac:picMkLst>
        </pc:picChg>
        <pc:picChg chg="mod">
          <ac:chgData name="Nina Montoya" userId="ecb81a5bdfab3d3e" providerId="LiveId" clId="{6DF7F566-60C3-5A45-8D02-B47337F7B9CC}" dt="2021-08-24T21:18:52.379" v="341" actId="1076"/>
          <ac:picMkLst>
            <pc:docMk/>
            <pc:sldMk cId="1736749774" sldId="265"/>
            <ac:picMk id="20" creationId="{451317D5-EA1E-8742-B144-9CBB8B1CEFC8}"/>
          </ac:picMkLst>
        </pc:picChg>
      </pc:sldChg>
      <pc:sldChg chg="addSp delSp modSp mod">
        <pc:chgData name="Nina Montoya" userId="ecb81a5bdfab3d3e" providerId="LiveId" clId="{6DF7F566-60C3-5A45-8D02-B47337F7B9CC}" dt="2021-08-24T21:18:09.998" v="329" actId="1076"/>
        <pc:sldMkLst>
          <pc:docMk/>
          <pc:sldMk cId="1867073737" sldId="266"/>
        </pc:sldMkLst>
        <pc:spChg chg="mod">
          <ac:chgData name="Nina Montoya" userId="ecb81a5bdfab3d3e" providerId="LiveId" clId="{6DF7F566-60C3-5A45-8D02-B47337F7B9CC}" dt="2021-08-24T21:12:07.388" v="104" actId="20577"/>
          <ac:spMkLst>
            <pc:docMk/>
            <pc:sldMk cId="1867073737" sldId="266"/>
            <ac:spMk id="2" creationId="{2A864284-BC1E-3D43-9351-3BB7EE560D60}"/>
          </ac:spMkLst>
        </pc:spChg>
        <pc:spChg chg="del">
          <ac:chgData name="Nina Montoya" userId="ecb81a5bdfab3d3e" providerId="LiveId" clId="{6DF7F566-60C3-5A45-8D02-B47337F7B9CC}" dt="2021-08-24T21:10:33.486" v="8" actId="478"/>
          <ac:spMkLst>
            <pc:docMk/>
            <pc:sldMk cId="1867073737" sldId="266"/>
            <ac:spMk id="3" creationId="{E4CB6F79-D0B3-0244-A088-FC69BD7C7876}"/>
          </ac:spMkLst>
        </pc:spChg>
        <pc:spChg chg="add mod">
          <ac:chgData name="Nina Montoya" userId="ecb81a5bdfab3d3e" providerId="LiveId" clId="{6DF7F566-60C3-5A45-8D02-B47337F7B9CC}" dt="2021-08-24T21:18:05.237" v="328" actId="1076"/>
          <ac:spMkLst>
            <pc:docMk/>
            <pc:sldMk cId="1867073737" sldId="266"/>
            <ac:spMk id="7" creationId="{F8BAB7CB-A98F-374B-89E1-E850E54BC4CF}"/>
          </ac:spMkLst>
        </pc:spChg>
        <pc:spChg chg="add mod">
          <ac:chgData name="Nina Montoya" userId="ecb81a5bdfab3d3e" providerId="LiveId" clId="{6DF7F566-60C3-5A45-8D02-B47337F7B9CC}" dt="2021-08-24T21:17:53.511" v="325" actId="1076"/>
          <ac:spMkLst>
            <pc:docMk/>
            <pc:sldMk cId="1867073737" sldId="266"/>
            <ac:spMk id="8" creationId="{B45A9993-0E44-FC48-806A-B289D0625FB5}"/>
          </ac:spMkLst>
        </pc:spChg>
        <pc:picChg chg="add mod">
          <ac:chgData name="Nina Montoya" userId="ecb81a5bdfab3d3e" providerId="LiveId" clId="{6DF7F566-60C3-5A45-8D02-B47337F7B9CC}" dt="2021-08-24T21:18:01.505" v="327" actId="1076"/>
          <ac:picMkLst>
            <pc:docMk/>
            <pc:sldMk cId="1867073737" sldId="266"/>
            <ac:picMk id="4" creationId="{364C2B30-2DFA-1646-A8E1-9CA134CE7B58}"/>
          </ac:picMkLst>
        </pc:picChg>
        <pc:picChg chg="add mod">
          <ac:chgData name="Nina Montoya" userId="ecb81a5bdfab3d3e" providerId="LiveId" clId="{6DF7F566-60C3-5A45-8D02-B47337F7B9CC}" dt="2021-08-24T21:18:09.998" v="329" actId="1076"/>
          <ac:picMkLst>
            <pc:docMk/>
            <pc:sldMk cId="1867073737" sldId="266"/>
            <ac:picMk id="5" creationId="{BE640536-248E-8942-B7E6-23BE4C5C5B82}"/>
          </ac:picMkLst>
        </pc:picChg>
        <pc:picChg chg="add mod">
          <ac:chgData name="Nina Montoya" userId="ecb81a5bdfab3d3e" providerId="LiveId" clId="{6DF7F566-60C3-5A45-8D02-B47337F7B9CC}" dt="2021-08-24T21:10:48.891" v="14" actId="1076"/>
          <ac:picMkLst>
            <pc:docMk/>
            <pc:sldMk cId="1867073737" sldId="266"/>
            <ac:picMk id="6" creationId="{9DEC1CD1-F8BA-9849-B0D8-37415576C41D}"/>
          </ac:picMkLst>
        </pc:picChg>
      </pc:sldChg>
      <pc:sldChg chg="modSp mod">
        <pc:chgData name="Nina Montoya" userId="ecb81a5bdfab3d3e" providerId="LiveId" clId="{6DF7F566-60C3-5A45-8D02-B47337F7B9CC}" dt="2021-08-24T21:19:13.313" v="348" actId="20577"/>
        <pc:sldMkLst>
          <pc:docMk/>
          <pc:sldMk cId="2427618942" sldId="267"/>
        </pc:sldMkLst>
        <pc:spChg chg="mod">
          <ac:chgData name="Nina Montoya" userId="ecb81a5bdfab3d3e" providerId="LiveId" clId="{6DF7F566-60C3-5A45-8D02-B47337F7B9CC}" dt="2021-08-24T21:19:13.313" v="348" actId="20577"/>
          <ac:spMkLst>
            <pc:docMk/>
            <pc:sldMk cId="2427618942" sldId="267"/>
            <ac:spMk id="2" creationId="{B2BF6D70-E6B7-0641-A60F-489092B1606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5DE8BC10-A3F7-4D2D-97BC-727F0F8AC973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EBF005D5-228B-42E8-8053-40F5F913A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8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848600" cy="1927225"/>
          </a:xfrm>
        </p:spPr>
        <p:txBody>
          <a:bodyPr anchor="b">
            <a:noAutofit/>
          </a:bodyPr>
          <a:lstStyle>
            <a:lvl1pPr>
              <a:defRPr sz="4050" cap="all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8358-AA34-C74B-A441-00E7EAAF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681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44412-05D3-A844-95C2-81E01907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119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3063" y="0"/>
            <a:ext cx="9143999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000" b="0" i="0" kern="1200" spc="-75" baseline="0">
          <a:solidFill>
            <a:schemeClr val="tx2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5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05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svg"/><Relationship Id="rId4" Type="http://schemas.openxmlformats.org/officeDocument/2006/relationships/image" Target="../media/image10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ricardo@pennmedicine.upenn.edu" TargetMode="External"/><Relationship Id="rId2" Type="http://schemas.openxmlformats.org/officeDocument/2006/relationships/hyperlink" Target="mailto:hnelson@pennmedicine.upenn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necara@pennmedicine.upenn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6D70-E6B7-0641-A60F-489092B16068}"/>
              </a:ext>
            </a:extLst>
          </p:cNvPr>
          <p:cNvSpPr txBox="1">
            <a:spLocks/>
          </p:cNvSpPr>
          <p:nvPr/>
        </p:nvSpPr>
        <p:spPr>
          <a:xfrm>
            <a:off x="685800" y="1462903"/>
            <a:ext cx="7848600" cy="1479345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000" b="0" i="0" kern="1200" spc="-75" baseline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4400" b="1" dirty="0">
                <a:solidFill>
                  <a:srgbClr val="183A1D"/>
                </a:solidFill>
                <a:latin typeface="Optima" panose="02000503060000020004" pitchFamily="2" charset="0"/>
              </a:rPr>
              <a:t>Public Health </a:t>
            </a:r>
            <a:br>
              <a:rPr lang="en-US" sz="4400" b="1" dirty="0">
                <a:solidFill>
                  <a:srgbClr val="183A1D"/>
                </a:solidFill>
                <a:latin typeface="Optima" panose="02000503060000020004" pitchFamily="2" charset="0"/>
              </a:rPr>
            </a:br>
            <a:r>
              <a:rPr lang="en-US" sz="4400" b="1" dirty="0">
                <a:solidFill>
                  <a:srgbClr val="183A1D"/>
                </a:solidFill>
                <a:latin typeface="Optima" panose="02000503060000020004" pitchFamily="2" charset="0"/>
              </a:rPr>
              <a:t>Certificate Program</a:t>
            </a:r>
            <a:br>
              <a:rPr lang="en-US" sz="4400" b="1" dirty="0">
                <a:solidFill>
                  <a:srgbClr val="183A1D"/>
                </a:solidFill>
                <a:latin typeface="Optima" panose="02000503060000020004" pitchFamily="2" charset="0"/>
              </a:rPr>
            </a:br>
            <a:r>
              <a:rPr lang="en-US" sz="4400" b="1" dirty="0">
                <a:solidFill>
                  <a:srgbClr val="183A1D"/>
                </a:solidFill>
                <a:latin typeface="Optima" panose="02000503060000020004" pitchFamily="2" charset="0"/>
              </a:rPr>
              <a:t>(PHCP)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C850945C-03A0-1346-B1A5-0B187457DEB9}"/>
              </a:ext>
            </a:extLst>
          </p:cNvPr>
          <p:cNvSpPr txBox="1">
            <a:spLocks/>
          </p:cNvSpPr>
          <p:nvPr/>
        </p:nvSpPr>
        <p:spPr>
          <a:xfrm>
            <a:off x="579843" y="3871302"/>
            <a:ext cx="4800600" cy="172269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371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4864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543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91540" indent="-10287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05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0287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0302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1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</a:rPr>
              <a:t>Co-Directors: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</a:rPr>
              <a:t>Hillary CM Nelson, PhD MPH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</a:rPr>
              <a:t>Ricardo Castillo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</a:rPr>
              <a:t>Neyra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</a:rPr>
              <a:t>, PhD DVM MSPH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tima" panose="02000503060000020004" pitchFamily="2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</a:rPr>
              <a:t>Student Representative: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tima" panose="02000503060000020004" pitchFamily="2" charset="0"/>
              </a:rPr>
              <a:t>Nina Montoya (MVP)</a:t>
            </a:r>
          </a:p>
        </p:txBody>
      </p:sp>
      <p:pic>
        <p:nvPicPr>
          <p:cNvPr id="4" name="Picture 3" descr="MPH Logo - Copy.JPG">
            <a:extLst>
              <a:ext uri="{FF2B5EF4-FFF2-40B4-BE49-F238E27FC236}">
                <a16:creationId xmlns:a16="http://schemas.microsoft.com/office/drawing/2014/main" id="{4574918B-3066-7B42-AEC8-928E28C3B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477872"/>
            <a:ext cx="1837143" cy="63467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711AEC-218B-BA4A-BC19-DCDFAE28CAB2}"/>
              </a:ext>
            </a:extLst>
          </p:cNvPr>
          <p:cNvCxnSpPr>
            <a:cxnSpLocks/>
          </p:cNvCxnSpPr>
          <p:nvPr/>
        </p:nvCxnSpPr>
        <p:spPr>
          <a:xfrm>
            <a:off x="541743" y="3657600"/>
            <a:ext cx="7992657" cy="0"/>
          </a:xfrm>
          <a:prstGeom prst="line">
            <a:avLst/>
          </a:prstGeom>
          <a:ln w="28575">
            <a:solidFill>
              <a:srgbClr val="F0A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C726752-37DF-F34B-969D-3C394788BF5F}"/>
              </a:ext>
            </a:extLst>
          </p:cNvPr>
          <p:cNvSpPr txBox="1"/>
          <p:nvPr/>
        </p:nvSpPr>
        <p:spPr>
          <a:xfrm>
            <a:off x="541742" y="5660435"/>
            <a:ext cx="403025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6C453"/>
                </a:solidFill>
                <a:latin typeface="Optima" panose="02000503060000020004" pitchFamily="2" charset="0"/>
              </a:rPr>
              <a:t>Biomedical Graduate Studies</a:t>
            </a:r>
          </a:p>
        </p:txBody>
      </p:sp>
    </p:spTree>
    <p:extLst>
      <p:ext uri="{BB962C8B-B14F-4D97-AF65-F5344CB8AC3E}">
        <p14:creationId xmlns:p14="http://schemas.microsoft.com/office/powerpoint/2010/main" val="242761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A15F7-8748-5E47-BBDB-2BC9DCF9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83A1D"/>
                </a:solidFill>
                <a:latin typeface="Optima" panose="02000503060000020004" pitchFamily="2" charset="0"/>
              </a:rPr>
              <a:t>Public Health on Penn’s Campus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5DF8C5D-DFCD-7B4B-9528-E4A4FD0C4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56" y="2721407"/>
            <a:ext cx="3450004" cy="531440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A079A8CE-DA7E-F540-B61E-54BCB7B64C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92" y="3943299"/>
            <a:ext cx="2557139" cy="87782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D6432D9-A19D-4F4C-A596-22E1BDBBD5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88539"/>
            <a:ext cx="3264733" cy="699959"/>
          </a:xfrm>
          <a:prstGeom prst="rect">
            <a:avLst/>
          </a:prstGeom>
        </p:spPr>
      </p:pic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F1CB324-47B5-2142-97FB-C8EC90BFE2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31" y="4974269"/>
            <a:ext cx="5064269" cy="1502731"/>
          </a:xfrm>
          <a:prstGeom prst="rect">
            <a:avLst/>
          </a:prstGeom>
        </p:spPr>
      </p:pic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90C37F06-A8AA-194F-98A4-06FAF6BEDF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33" y="3449209"/>
            <a:ext cx="3450004" cy="8970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1317D5-EA1E-8742-B144-9CBB8B1CEF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660233"/>
            <a:ext cx="3264734" cy="92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4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057400"/>
            <a:ext cx="5227822" cy="50025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9600" dirty="0">
                <a:solidFill>
                  <a:srgbClr val="F0A04B"/>
                </a:solidFill>
                <a:latin typeface="Optima" panose="02000503060000020004" pitchFamily="2" charset="0"/>
                <a:cs typeface="Calibri Light" panose="020F0302020204030204" pitchFamily="34" charset="0"/>
              </a:rPr>
              <a:t>Formal coursework in public health </a:t>
            </a:r>
          </a:p>
          <a:p>
            <a:pPr marL="0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en-US" sz="2100" dirty="0">
              <a:solidFill>
                <a:srgbClr val="F0A04B"/>
              </a:solidFill>
            </a:endParaRPr>
          </a:p>
          <a:p>
            <a:pPr marL="0" indent="0" algn="ctr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100" dirty="0">
                <a:solidFill>
                  <a:srgbClr val="F0A04B"/>
                </a:solidFill>
              </a:rPr>
              <a:t>    </a:t>
            </a:r>
          </a:p>
          <a:p>
            <a:pPr marL="0" indent="0" algn="ctr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100" dirty="0">
                <a:solidFill>
                  <a:srgbClr val="F0A04B"/>
                </a:solidFill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03051B-B9D6-4D45-B2A8-16A85CB1EF56}"/>
              </a:ext>
            </a:extLst>
          </p:cNvPr>
          <p:cNvSpPr txBox="1">
            <a:spLocks/>
          </p:cNvSpPr>
          <p:nvPr/>
        </p:nvSpPr>
        <p:spPr>
          <a:xfrm>
            <a:off x="-13063" y="0"/>
            <a:ext cx="9143999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000" b="0" i="0" kern="1200" spc="-75" baseline="0">
                <a:solidFill>
                  <a:srgbClr val="C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3200" dirty="0">
                <a:solidFill>
                  <a:srgbClr val="183A1D"/>
                </a:solidFill>
                <a:latin typeface="Optima" panose="02000503060000020004" pitchFamily="2" charset="0"/>
              </a:rPr>
              <a:t>What are the requirements?</a:t>
            </a:r>
          </a:p>
        </p:txBody>
      </p:sp>
      <p:pic>
        <p:nvPicPr>
          <p:cNvPr id="9" name="Graphic 8" descr="Classroom with solid fill">
            <a:extLst>
              <a:ext uri="{FF2B5EF4-FFF2-40B4-BE49-F238E27FC236}">
                <a16:creationId xmlns:a16="http://schemas.microsoft.com/office/drawing/2014/main" id="{6C628AC7-7157-9243-8ABB-A273D91C7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0600" y="1583625"/>
            <a:ext cx="1447800" cy="1447800"/>
          </a:xfrm>
          <a:prstGeom prst="rect">
            <a:avLst/>
          </a:prstGeom>
        </p:spPr>
      </p:pic>
      <p:pic>
        <p:nvPicPr>
          <p:cNvPr id="11" name="Graphic 10" descr="Good Idea with solid fill">
            <a:extLst>
              <a:ext uri="{FF2B5EF4-FFF2-40B4-BE49-F238E27FC236}">
                <a16:creationId xmlns:a16="http://schemas.microsoft.com/office/drawing/2014/main" id="{B46E28AF-982F-2349-8C85-1B301BBE11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46622" y="3109389"/>
            <a:ext cx="1351935" cy="1351935"/>
          </a:xfrm>
          <a:prstGeom prst="rect">
            <a:avLst/>
          </a:prstGeom>
        </p:spPr>
      </p:pic>
      <p:pic>
        <p:nvPicPr>
          <p:cNvPr id="13" name="Graphic 12" descr="Magnifying glass outline">
            <a:extLst>
              <a:ext uri="{FF2B5EF4-FFF2-40B4-BE49-F238E27FC236}">
                <a16:creationId xmlns:a16="http://schemas.microsoft.com/office/drawing/2014/main" id="{56262E45-7F53-4D4B-AEE8-DFEBCA3FF5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764782">
            <a:off x="3145431" y="3809376"/>
            <a:ext cx="997393" cy="997393"/>
          </a:xfrm>
          <a:prstGeom prst="rect">
            <a:avLst/>
          </a:prstGeom>
        </p:spPr>
      </p:pic>
      <p:pic>
        <p:nvPicPr>
          <p:cNvPr id="15" name="Graphic 14" descr="Customer review outline">
            <a:extLst>
              <a:ext uri="{FF2B5EF4-FFF2-40B4-BE49-F238E27FC236}">
                <a16:creationId xmlns:a16="http://schemas.microsoft.com/office/drawing/2014/main" id="{6F56F4B6-6A32-D843-84B2-EE5685407A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19111" y="4837958"/>
            <a:ext cx="1447801" cy="144780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BD7BD41-39FF-0D47-86C4-2E89DB290213}"/>
              </a:ext>
            </a:extLst>
          </p:cNvPr>
          <p:cNvSpPr txBox="1">
            <a:spLocks/>
          </p:cNvSpPr>
          <p:nvPr/>
        </p:nvSpPr>
        <p:spPr>
          <a:xfrm>
            <a:off x="4248151" y="3684956"/>
            <a:ext cx="3945486" cy="500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371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4864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543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91540" indent="-10287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05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0287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0302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1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900"/>
              </a:spcBef>
              <a:spcAft>
                <a:spcPts val="900"/>
              </a:spcAft>
              <a:buFont typeface="Arial" pitchFamily="34" charset="0"/>
              <a:buNone/>
            </a:pPr>
            <a:r>
              <a:rPr lang="en-US" sz="9600" dirty="0">
                <a:solidFill>
                  <a:srgbClr val="F6C453"/>
                </a:solidFill>
                <a:latin typeface="Optima" panose="02000503060000020004" pitchFamily="2" charset="0"/>
                <a:cs typeface="Calibri Light" panose="020F0302020204030204" pitchFamily="34" charset="0"/>
              </a:rPr>
              <a:t>Public health project</a:t>
            </a:r>
          </a:p>
          <a:p>
            <a:pPr marL="0" indent="0" algn="ctr">
              <a:spcBef>
                <a:spcPts val="900"/>
              </a:spcBef>
              <a:spcAft>
                <a:spcPts val="900"/>
              </a:spcAft>
              <a:buFont typeface="Arial" pitchFamily="34" charset="0"/>
              <a:buNone/>
            </a:pPr>
            <a:endParaRPr lang="en-US" sz="2100" dirty="0">
              <a:solidFill>
                <a:srgbClr val="F0A04B"/>
              </a:solidFill>
            </a:endParaRPr>
          </a:p>
          <a:p>
            <a:pPr marL="0" indent="0" algn="ctr">
              <a:spcBef>
                <a:spcPts val="900"/>
              </a:spcBef>
              <a:spcAft>
                <a:spcPts val="900"/>
              </a:spcAft>
              <a:buFont typeface="Arial" pitchFamily="34" charset="0"/>
              <a:buNone/>
            </a:pPr>
            <a:r>
              <a:rPr lang="en-US" sz="2100" dirty="0">
                <a:solidFill>
                  <a:srgbClr val="F0A04B"/>
                </a:solidFill>
              </a:rPr>
              <a:t>    </a:t>
            </a:r>
          </a:p>
          <a:p>
            <a:pPr marL="0" indent="0" algn="ctr">
              <a:spcBef>
                <a:spcPts val="900"/>
              </a:spcBef>
              <a:spcAft>
                <a:spcPts val="900"/>
              </a:spcAft>
              <a:buFont typeface="Arial" pitchFamily="34" charset="0"/>
              <a:buNone/>
            </a:pPr>
            <a:r>
              <a:rPr lang="en-US" sz="2100" dirty="0">
                <a:solidFill>
                  <a:srgbClr val="F0A04B"/>
                </a:solidFill>
              </a:rPr>
              <a:t>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30F1221-31B7-CF40-A223-F8E7C983E8D4}"/>
              </a:ext>
            </a:extLst>
          </p:cNvPr>
          <p:cNvSpPr txBox="1">
            <a:spLocks/>
          </p:cNvSpPr>
          <p:nvPr/>
        </p:nvSpPr>
        <p:spPr>
          <a:xfrm>
            <a:off x="2305559" y="5463836"/>
            <a:ext cx="3945486" cy="500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371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4864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543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91540" indent="-10287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05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0287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0302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1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900"/>
              </a:spcBef>
              <a:spcAft>
                <a:spcPts val="900"/>
              </a:spcAft>
              <a:buFont typeface="Arial" pitchFamily="34" charset="0"/>
              <a:buNone/>
            </a:pPr>
            <a:r>
              <a:rPr lang="en-US" sz="9600" dirty="0">
                <a:solidFill>
                  <a:srgbClr val="183A1D"/>
                </a:solidFill>
                <a:latin typeface="Optima" panose="02000503060000020004" pitchFamily="2" charset="0"/>
                <a:cs typeface="Calibri Light" panose="020F0302020204030204" pitchFamily="34" charset="0"/>
              </a:rPr>
              <a:t>Bi-weekly seminars</a:t>
            </a:r>
          </a:p>
          <a:p>
            <a:pPr marL="0" indent="0" algn="ctr">
              <a:spcBef>
                <a:spcPts val="900"/>
              </a:spcBef>
              <a:spcAft>
                <a:spcPts val="900"/>
              </a:spcAft>
              <a:buFont typeface="Arial" pitchFamily="34" charset="0"/>
              <a:buNone/>
            </a:pPr>
            <a:endParaRPr lang="en-US" sz="2100" dirty="0">
              <a:solidFill>
                <a:srgbClr val="F0A04B"/>
              </a:solidFill>
            </a:endParaRPr>
          </a:p>
          <a:p>
            <a:pPr marL="0" indent="0" algn="ctr">
              <a:spcBef>
                <a:spcPts val="900"/>
              </a:spcBef>
              <a:spcAft>
                <a:spcPts val="900"/>
              </a:spcAft>
              <a:buFont typeface="Arial" pitchFamily="34" charset="0"/>
              <a:buNone/>
            </a:pPr>
            <a:r>
              <a:rPr lang="en-US" sz="2100" dirty="0">
                <a:solidFill>
                  <a:srgbClr val="F0A04B"/>
                </a:solidFill>
              </a:rPr>
              <a:t>    </a:t>
            </a:r>
          </a:p>
          <a:p>
            <a:pPr marL="0" indent="0" algn="ctr">
              <a:spcBef>
                <a:spcPts val="900"/>
              </a:spcBef>
              <a:spcAft>
                <a:spcPts val="900"/>
              </a:spcAft>
              <a:buFont typeface="Arial" pitchFamily="34" charset="0"/>
              <a:buNone/>
            </a:pPr>
            <a:r>
              <a:rPr lang="en-US" sz="2100" dirty="0">
                <a:solidFill>
                  <a:srgbClr val="F0A04B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740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686" y="1872123"/>
            <a:ext cx="6286500" cy="1657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100" dirty="0">
                <a:solidFill>
                  <a:srgbClr val="F0A04B"/>
                </a:solidFill>
                <a:latin typeface="Optima" panose="02000503060000020004" pitchFamily="2" charset="0"/>
              </a:rPr>
              <a:t>ALL WELCOME!!!!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rgbClr val="F0A04B"/>
                </a:solidFill>
                <a:latin typeface="Optima" panose="02000503060000020004" pitchFamily="2" charset="0"/>
              </a:rPr>
              <a:t>Breakfast seminars @ 8:30 am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rgbClr val="F0A04B"/>
                </a:solidFill>
                <a:latin typeface="Optima" panose="02000503060000020004" pitchFamily="2" charset="0"/>
              </a:rPr>
              <a:t> - Tuesdays (biweekly) in fall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rgbClr val="F0A04B"/>
                </a:solidFill>
                <a:latin typeface="Optima" panose="02000503060000020004" pitchFamily="2" charset="0"/>
              </a:rPr>
              <a:t> - Wednesdays (biweekly) in spring </a:t>
            </a:r>
          </a:p>
          <a:p>
            <a:pPr marL="0" indent="0" algn="ctr">
              <a:buNone/>
            </a:pPr>
            <a:endParaRPr lang="en-US" sz="2100" dirty="0"/>
          </a:p>
          <a:p>
            <a:pPr marL="0" indent="0" algn="ctr">
              <a:buNone/>
            </a:pPr>
            <a:endParaRPr lang="en-US" sz="2100" dirty="0"/>
          </a:p>
        </p:txBody>
      </p:sp>
      <p:pic>
        <p:nvPicPr>
          <p:cNvPr id="5" name="Picture 4" descr="A stack of pancakes&#10;&#10;Description automatically generated with medium confidence">
            <a:extLst>
              <a:ext uri="{FF2B5EF4-FFF2-40B4-BE49-F238E27FC236}">
                <a16:creationId xmlns:a16="http://schemas.microsoft.com/office/drawing/2014/main" id="{EE648F44-08FE-044A-B341-6594AB466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46" y="4171950"/>
            <a:ext cx="1828800" cy="1828800"/>
          </a:xfrm>
          <a:prstGeom prst="rect">
            <a:avLst/>
          </a:prstGeom>
        </p:spPr>
      </p:pic>
      <p:pic>
        <p:nvPicPr>
          <p:cNvPr id="7" name="Picture 6" descr="A picture containing indoor, decorated, containing, arranged&#10;&#10;Description automatically generated">
            <a:extLst>
              <a:ext uri="{FF2B5EF4-FFF2-40B4-BE49-F238E27FC236}">
                <a16:creationId xmlns:a16="http://schemas.microsoft.com/office/drawing/2014/main" id="{6774FFC6-6214-FC4B-AC54-8482A5ADCF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1" y="4133850"/>
            <a:ext cx="1965046" cy="16002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A031632-8AE6-3A4E-A22E-24E695CCD6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4443413"/>
            <a:ext cx="1390650" cy="12858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808FF8E-2E9B-D943-980C-3B7A84C4489A}"/>
              </a:ext>
            </a:extLst>
          </p:cNvPr>
          <p:cNvSpPr txBox="1">
            <a:spLocks/>
          </p:cNvSpPr>
          <p:nvPr/>
        </p:nvSpPr>
        <p:spPr>
          <a:xfrm>
            <a:off x="-13063" y="0"/>
            <a:ext cx="9143999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000" b="0" i="0" kern="1200" spc="-75" baseline="0">
                <a:solidFill>
                  <a:srgbClr val="C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3200" dirty="0">
                <a:solidFill>
                  <a:srgbClr val="183A1D"/>
                </a:solidFill>
                <a:latin typeface="Optima" panose="02000503060000020004" pitchFamily="2" charset="0"/>
              </a:rPr>
              <a:t>PHCP Seminar Series</a:t>
            </a:r>
          </a:p>
        </p:txBody>
      </p:sp>
    </p:spTree>
    <p:extLst>
      <p:ext uri="{BB962C8B-B14F-4D97-AF65-F5344CB8AC3E}">
        <p14:creationId xmlns:p14="http://schemas.microsoft.com/office/powerpoint/2010/main" val="255012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64284-BC1E-3D43-9351-3BB7EE56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83A1D"/>
                </a:solidFill>
                <a:latin typeface="Optima" panose="02000503060000020004" pitchFamily="2" charset="0"/>
              </a:rPr>
              <a:t>Nina’s PHCP Project</a:t>
            </a:r>
          </a:p>
        </p:txBody>
      </p:sp>
      <p:pic>
        <p:nvPicPr>
          <p:cNvPr id="4" name="Picture 3" descr="A picture containing text, container, vector graphics&#10;&#10;Description automatically generated">
            <a:extLst>
              <a:ext uri="{FF2B5EF4-FFF2-40B4-BE49-F238E27FC236}">
                <a16:creationId xmlns:a16="http://schemas.microsoft.com/office/drawing/2014/main" id="{364C2B30-2DFA-1646-A8E1-9CA134CE7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399349"/>
            <a:ext cx="3065253" cy="3065253"/>
          </a:xfrm>
          <a:prstGeom prst="ellipse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E640536-248E-8942-B7E6-23BE4C5C5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08" y="3254622"/>
            <a:ext cx="2807305" cy="3237457"/>
          </a:xfrm>
          <a:prstGeom prst="ellipse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DEC1CD1-F8BA-9849-B0D8-37415576C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44" y="1297412"/>
            <a:ext cx="2235536" cy="2235536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BAB7CB-A98F-374B-89E1-E850E54BC4CF}"/>
              </a:ext>
            </a:extLst>
          </p:cNvPr>
          <p:cNvSpPr txBox="1"/>
          <p:nvPr/>
        </p:nvSpPr>
        <p:spPr>
          <a:xfrm>
            <a:off x="3403884" y="4825914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0A04B"/>
                </a:solidFill>
                <a:latin typeface="Optima" panose="02000503060000020004" pitchFamily="2" charset="0"/>
                <a:cs typeface="Baloo Paaji" panose="03080902040302020200" pitchFamily="66" charset="77"/>
              </a:rPr>
              <a:t>COVID-19 Comms Team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5A9993-0E44-FC48-806A-B289D0625FB5}"/>
              </a:ext>
            </a:extLst>
          </p:cNvPr>
          <p:cNvSpPr txBox="1"/>
          <p:nvPr/>
        </p:nvSpPr>
        <p:spPr>
          <a:xfrm>
            <a:off x="5918484" y="1551259"/>
            <a:ext cx="289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83A1D"/>
                </a:solidFill>
                <a:latin typeface="Optima" panose="02000503060000020004" pitchFamily="2" charset="0"/>
              </a:rPr>
              <a:t>PHCP coursework: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183A1D"/>
                </a:solidFill>
                <a:latin typeface="Optima" panose="02000503060000020004" pitchFamily="2" charset="0"/>
              </a:rPr>
              <a:t>Foundations in Public Health</a:t>
            </a:r>
          </a:p>
          <a:p>
            <a:endParaRPr lang="en-US" sz="1600" dirty="0">
              <a:solidFill>
                <a:srgbClr val="183A1D"/>
              </a:solidFill>
              <a:latin typeface="Optima" panose="02000503060000020004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183A1D"/>
                </a:solidFill>
                <a:latin typeface="Optima" panose="02000503060000020004" pitchFamily="2" charset="0"/>
              </a:rPr>
              <a:t>Intro to Epidemiology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183A1D"/>
              </a:solidFill>
              <a:latin typeface="Optima" panose="02000503060000020004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183A1D"/>
                </a:solidFill>
                <a:latin typeface="Optima" panose="02000503060000020004" pitchFamily="2" charset="0"/>
              </a:rPr>
              <a:t>Mathematical Models of Infectious Disease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183A1D"/>
              </a:solidFill>
              <a:latin typeface="Optima" panose="02000503060000020004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183A1D"/>
                </a:solidFill>
                <a:latin typeface="Optima" panose="02000503060000020004" pitchFamily="2" charset="0"/>
              </a:rPr>
              <a:t>Health Communication in the Digital Age</a:t>
            </a:r>
          </a:p>
        </p:txBody>
      </p:sp>
    </p:spTree>
    <p:extLst>
      <p:ext uri="{BB962C8B-B14F-4D97-AF65-F5344CB8AC3E}">
        <p14:creationId xmlns:p14="http://schemas.microsoft.com/office/powerpoint/2010/main" val="186707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47800"/>
            <a:ext cx="8153400" cy="4724400"/>
          </a:xfrm>
        </p:spPr>
        <p:txBody>
          <a:bodyPr>
            <a:noAutofit/>
          </a:bodyPr>
          <a:lstStyle/>
          <a:p>
            <a:pPr>
              <a:spcAft>
                <a:spcPts val="450"/>
              </a:spcAft>
              <a:buFontTx/>
              <a:buChar char="-"/>
            </a:pPr>
            <a:r>
              <a:rPr lang="en-US" dirty="0">
                <a:solidFill>
                  <a:srgbClr val="183A1D"/>
                </a:solidFill>
                <a:latin typeface="Optima" panose="02000503060000020004" pitchFamily="2" charset="0"/>
              </a:rPr>
              <a:t>Faculty and postdoctoral fellow positions (various)</a:t>
            </a:r>
          </a:p>
          <a:p>
            <a:pPr>
              <a:spcAft>
                <a:spcPts val="450"/>
              </a:spcAft>
              <a:buFontTx/>
              <a:buChar char="-"/>
            </a:pPr>
            <a:endParaRPr lang="en-US" dirty="0">
              <a:solidFill>
                <a:srgbClr val="183A1D"/>
              </a:solidFill>
              <a:latin typeface="Optima" panose="02000503060000020004" pitchFamily="2" charset="0"/>
            </a:endParaRPr>
          </a:p>
          <a:p>
            <a:pPr>
              <a:spcAft>
                <a:spcPts val="450"/>
              </a:spcAft>
              <a:buFontTx/>
              <a:buChar char="-"/>
            </a:pPr>
            <a:r>
              <a:rPr lang="en-US" dirty="0">
                <a:solidFill>
                  <a:srgbClr val="183A1D"/>
                </a:solidFill>
                <a:latin typeface="Optima" panose="02000503060000020004" pitchFamily="2" charset="0"/>
              </a:rPr>
              <a:t>Industry positions (various)</a:t>
            </a:r>
          </a:p>
          <a:p>
            <a:pPr>
              <a:spcAft>
                <a:spcPts val="450"/>
              </a:spcAft>
              <a:buFontTx/>
              <a:buChar char="-"/>
            </a:pPr>
            <a:endParaRPr lang="en-US" dirty="0">
              <a:solidFill>
                <a:srgbClr val="183A1D"/>
              </a:solidFill>
              <a:latin typeface="Optima" panose="02000503060000020004" pitchFamily="2" charset="0"/>
            </a:endParaRPr>
          </a:p>
          <a:p>
            <a:pPr>
              <a:spcAft>
                <a:spcPts val="450"/>
              </a:spcAft>
              <a:buFontTx/>
              <a:buChar char="-"/>
            </a:pPr>
            <a:r>
              <a:rPr lang="en-US" dirty="0">
                <a:solidFill>
                  <a:srgbClr val="183A1D"/>
                </a:solidFill>
                <a:latin typeface="Optima" panose="02000503060000020004" pitchFamily="2" charset="0"/>
              </a:rPr>
              <a:t>Research Scientist, Newborn Screening Program at the New Jersey Department of Health (this followed an ASPL/CDC Emerging Infectious Disease fellowship)</a:t>
            </a:r>
          </a:p>
          <a:p>
            <a:pPr>
              <a:spcAft>
                <a:spcPts val="450"/>
              </a:spcAft>
              <a:buFontTx/>
              <a:buChar char="-"/>
            </a:pPr>
            <a:endParaRPr lang="en-US" dirty="0">
              <a:solidFill>
                <a:srgbClr val="183A1D"/>
              </a:solidFill>
              <a:latin typeface="Optima" panose="02000503060000020004" pitchFamily="2" charset="0"/>
            </a:endParaRPr>
          </a:p>
          <a:p>
            <a:pPr>
              <a:spcAft>
                <a:spcPts val="450"/>
              </a:spcAft>
              <a:buFontTx/>
              <a:buChar char="-"/>
            </a:pPr>
            <a:r>
              <a:rPr lang="en-US" dirty="0">
                <a:solidFill>
                  <a:srgbClr val="183A1D"/>
                </a:solidFill>
                <a:latin typeface="Optima" panose="02000503060000020004" pitchFamily="2" charset="0"/>
              </a:rPr>
              <a:t>Project Director, Biomedical Programs at The Pew Charitable Trusts </a:t>
            </a:r>
          </a:p>
          <a:p>
            <a:pPr>
              <a:spcAft>
                <a:spcPts val="450"/>
              </a:spcAft>
              <a:buFontTx/>
              <a:buChar char="-"/>
            </a:pPr>
            <a:endParaRPr lang="en-US" dirty="0">
              <a:solidFill>
                <a:srgbClr val="183A1D"/>
              </a:solidFill>
              <a:latin typeface="Optima" panose="02000503060000020004" pitchFamily="2" charset="0"/>
            </a:endParaRPr>
          </a:p>
          <a:p>
            <a:pPr>
              <a:spcAft>
                <a:spcPts val="450"/>
              </a:spcAft>
              <a:buFontTx/>
              <a:buChar char="-"/>
            </a:pPr>
            <a:r>
              <a:rPr lang="en-US" dirty="0">
                <a:solidFill>
                  <a:srgbClr val="183A1D"/>
                </a:solidFill>
                <a:latin typeface="Optima" panose="02000503060000020004" pitchFamily="2" charset="0"/>
              </a:rPr>
              <a:t>NIH CPEP Accredited Microbiology Fellow, now running clinical microbiology lab in NYC</a:t>
            </a:r>
          </a:p>
          <a:p>
            <a:pPr>
              <a:spcAft>
                <a:spcPts val="450"/>
              </a:spcAft>
              <a:buFontTx/>
              <a:buChar char="-"/>
            </a:pPr>
            <a:endParaRPr lang="en-US" dirty="0">
              <a:solidFill>
                <a:srgbClr val="183A1D"/>
              </a:solidFill>
              <a:latin typeface="Optima" panose="02000503060000020004" pitchFamily="2" charset="0"/>
            </a:endParaRPr>
          </a:p>
          <a:p>
            <a:pPr>
              <a:spcAft>
                <a:spcPts val="450"/>
              </a:spcAft>
              <a:buFontTx/>
              <a:buChar char="-"/>
            </a:pPr>
            <a:r>
              <a:rPr lang="en-US" dirty="0">
                <a:solidFill>
                  <a:srgbClr val="183A1D"/>
                </a:solidFill>
                <a:latin typeface="Optima" panose="02000503060000020004" pitchFamily="2" charset="0"/>
              </a:rPr>
              <a:t>California Epidemiology Investigation Service Fellow</a:t>
            </a:r>
          </a:p>
          <a:p>
            <a:pPr>
              <a:spcAft>
                <a:spcPts val="450"/>
              </a:spcAft>
            </a:pPr>
            <a:endParaRPr lang="en-US" dirty="0">
              <a:solidFill>
                <a:srgbClr val="183A1D"/>
              </a:solidFill>
            </a:endParaRPr>
          </a:p>
          <a:p>
            <a:pPr>
              <a:spcAft>
                <a:spcPts val="450"/>
              </a:spcAft>
            </a:pPr>
            <a:endParaRPr lang="en-US" dirty="0">
              <a:solidFill>
                <a:srgbClr val="183A1D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4DABB6-1E6B-7D43-99B3-4FF63236A7C8}"/>
              </a:ext>
            </a:extLst>
          </p:cNvPr>
          <p:cNvSpPr txBox="1">
            <a:spLocks/>
          </p:cNvSpPr>
          <p:nvPr/>
        </p:nvSpPr>
        <p:spPr>
          <a:xfrm>
            <a:off x="-13063" y="0"/>
            <a:ext cx="9143999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000" b="0" i="0" kern="1200" spc="-75" baseline="0">
                <a:solidFill>
                  <a:srgbClr val="C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>
                <a:solidFill>
                  <a:srgbClr val="183A1D"/>
                </a:solidFill>
                <a:latin typeface="Optima" panose="02000503060000020004" pitchFamily="2" charset="0"/>
              </a:rPr>
              <a:t>PHCP Alumni</a:t>
            </a:r>
          </a:p>
        </p:txBody>
      </p:sp>
    </p:spTree>
    <p:extLst>
      <p:ext uri="{BB962C8B-B14F-4D97-AF65-F5344CB8AC3E}">
        <p14:creationId xmlns:p14="http://schemas.microsoft.com/office/powerpoint/2010/main" val="207933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1CB68B-7586-B340-B145-4BA611CA51CE}"/>
              </a:ext>
            </a:extLst>
          </p:cNvPr>
          <p:cNvSpPr txBox="1">
            <a:spLocks/>
          </p:cNvSpPr>
          <p:nvPr/>
        </p:nvSpPr>
        <p:spPr>
          <a:xfrm>
            <a:off x="-13063" y="0"/>
            <a:ext cx="9143999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000" b="0" i="0" kern="1200" spc="-75" baseline="0">
                <a:solidFill>
                  <a:srgbClr val="C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>
                <a:solidFill>
                  <a:srgbClr val="183A1D"/>
                </a:solidFill>
                <a:latin typeface="Optima" panose="02000503060000020004" pitchFamily="2" charset="0"/>
              </a:rPr>
              <a:t>Contact Info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30FC0D-5F4D-8F4E-89D6-2990AB5DB5D1}"/>
              </a:ext>
            </a:extLst>
          </p:cNvPr>
          <p:cNvSpPr txBox="1">
            <a:spLocks/>
          </p:cNvSpPr>
          <p:nvPr/>
        </p:nvSpPr>
        <p:spPr>
          <a:xfrm>
            <a:off x="482236" y="1524000"/>
            <a:ext cx="81534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71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4864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543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91540" indent="-10287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05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0287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0302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1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400" dirty="0">
                <a:solidFill>
                  <a:srgbClr val="183A1D"/>
                </a:solidFill>
                <a:latin typeface="Optima" panose="02000503060000020004" pitchFamily="2" charset="0"/>
              </a:rPr>
              <a:t>Hillary Nelson, PhD MPH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183A1D"/>
                </a:solidFill>
                <a:latin typeface="Optima" panose="02000503060000020004" pitchFamily="2" charset="0"/>
              </a:rPr>
              <a:t>            </a:t>
            </a:r>
            <a:r>
              <a:rPr lang="en-US" sz="1400" dirty="0">
                <a:solidFill>
                  <a:srgbClr val="183A1D"/>
                </a:solidFill>
                <a:latin typeface="Optima" panose="02000503060000020004" pitchFamily="2" charset="0"/>
                <a:hlinkClick r:id="rId2"/>
              </a:rPr>
              <a:t>hnelson@pennmedicine.upenn.edu</a:t>
            </a:r>
            <a:r>
              <a:rPr lang="en-US" sz="1400" dirty="0">
                <a:solidFill>
                  <a:srgbClr val="183A1D"/>
                </a:solidFill>
                <a:latin typeface="Optima" panose="02000503060000020004" pitchFamily="2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400" dirty="0">
                <a:solidFill>
                  <a:srgbClr val="183A1D"/>
                </a:solidFill>
                <a:latin typeface="Optima" panose="02000503060000020004" pitchFamily="2" charset="0"/>
              </a:rPr>
              <a:t>Ricardo Castillo-</a:t>
            </a:r>
            <a:r>
              <a:rPr lang="en-US" sz="1400" dirty="0" err="1">
                <a:solidFill>
                  <a:srgbClr val="183A1D"/>
                </a:solidFill>
                <a:latin typeface="Optima" panose="02000503060000020004" pitchFamily="2" charset="0"/>
              </a:rPr>
              <a:t>Neyra</a:t>
            </a:r>
            <a:r>
              <a:rPr lang="en-US" sz="1400" dirty="0">
                <a:solidFill>
                  <a:srgbClr val="183A1D"/>
                </a:solidFill>
                <a:latin typeface="Optima" panose="02000503060000020004" pitchFamily="2" charset="0"/>
              </a:rPr>
              <a:t>, PhD, DVM, MSPH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183A1D"/>
                </a:solidFill>
                <a:latin typeface="Optima" panose="02000503060000020004" pitchFamily="2" charset="0"/>
              </a:rPr>
              <a:t>             </a:t>
            </a:r>
            <a:r>
              <a:rPr lang="en-US" sz="1400" dirty="0">
                <a:solidFill>
                  <a:srgbClr val="183A1D"/>
                </a:solidFill>
                <a:latin typeface="Optima" panose="02000503060000020004" pitchFamily="2" charset="0"/>
                <a:hlinkClick r:id="rId3"/>
              </a:rPr>
              <a:t>cricardo@pennmedicine.upenn.edu</a:t>
            </a:r>
            <a:r>
              <a:rPr lang="en-US" sz="1400" dirty="0">
                <a:solidFill>
                  <a:srgbClr val="183A1D"/>
                </a:solidFill>
                <a:latin typeface="Optima" panose="02000503060000020004" pitchFamily="2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400" dirty="0">
                <a:solidFill>
                  <a:srgbClr val="183A1D"/>
                </a:solidFill>
                <a:latin typeface="Optima" panose="02000503060000020004" pitchFamily="2" charset="0"/>
              </a:rPr>
              <a:t>Anne-Cara Apple (PHCP Coordinator)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183A1D"/>
                </a:solidFill>
                <a:latin typeface="Optima" panose="02000503060000020004" pitchFamily="2" charset="0"/>
              </a:rPr>
              <a:t>             </a:t>
            </a:r>
            <a:r>
              <a:rPr lang="en-US" sz="1400" dirty="0">
                <a:solidFill>
                  <a:srgbClr val="183A1D"/>
                </a:solidFill>
                <a:latin typeface="Optima" panose="02000503060000020004" pitchFamily="2" charset="0"/>
                <a:hlinkClick r:id="rId4"/>
              </a:rPr>
              <a:t>annecara@pennmedicine.upenn.edu</a:t>
            </a:r>
            <a:r>
              <a:rPr lang="en-US" sz="1400" dirty="0">
                <a:solidFill>
                  <a:srgbClr val="183A1D"/>
                </a:solidFill>
                <a:latin typeface="Optima" panose="02000503060000020004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spcAft>
                <a:spcPts val="450"/>
              </a:spcAft>
              <a:buNone/>
            </a:pPr>
            <a:r>
              <a:rPr lang="en-US" sz="1600" b="1" dirty="0">
                <a:solidFill>
                  <a:srgbClr val="F0A04B"/>
                </a:solidFill>
                <a:latin typeface="Optima" panose="02000503060000020004" pitchFamily="2" charset="0"/>
              </a:rPr>
              <a:t>Current PHCP Students</a:t>
            </a:r>
            <a:r>
              <a:rPr lang="en-US" sz="1600" dirty="0">
                <a:solidFill>
                  <a:srgbClr val="F0A04B"/>
                </a:solidFill>
                <a:latin typeface="Optima" panose="02000503060000020004" pitchFamily="2" charset="0"/>
              </a:rPr>
              <a:t>: </a:t>
            </a:r>
          </a:p>
          <a:p>
            <a:pPr marL="0" indent="0">
              <a:lnSpc>
                <a:spcPct val="120000"/>
              </a:lnSpc>
              <a:spcAft>
                <a:spcPts val="450"/>
              </a:spcAft>
              <a:buNone/>
            </a:pPr>
            <a:r>
              <a:rPr lang="en-US" sz="1400" u="sng" dirty="0">
                <a:solidFill>
                  <a:srgbClr val="183A1D"/>
                </a:solidFill>
                <a:latin typeface="Optima" panose="02000503060000020004" pitchFamily="2" charset="0"/>
              </a:rPr>
              <a:t>CAMB/MVP</a:t>
            </a:r>
            <a:r>
              <a:rPr lang="en-US" sz="1400" dirty="0">
                <a:solidFill>
                  <a:srgbClr val="183A1D"/>
                </a:solidFill>
                <a:latin typeface="Optima" panose="02000503060000020004" pitchFamily="2" charset="0"/>
              </a:rPr>
              <a:t>: Elisha </a:t>
            </a:r>
            <a:r>
              <a:rPr lang="en-US" sz="1400" dirty="0" err="1">
                <a:solidFill>
                  <a:srgbClr val="183A1D"/>
                </a:solidFill>
                <a:latin typeface="Optima" panose="02000503060000020004" pitchFamily="2" charset="0"/>
              </a:rPr>
              <a:t>Segrist</a:t>
            </a:r>
            <a:r>
              <a:rPr lang="en-US" sz="1400" dirty="0">
                <a:solidFill>
                  <a:srgbClr val="183A1D"/>
                </a:solidFill>
                <a:latin typeface="Optima" panose="02000503060000020004" pitchFamily="2" charset="0"/>
              </a:rPr>
              <a:t>, </a:t>
            </a:r>
            <a:r>
              <a:rPr lang="en-US" sz="1400" dirty="0" err="1">
                <a:solidFill>
                  <a:srgbClr val="183A1D"/>
                </a:solidFill>
                <a:latin typeface="Optima" panose="02000503060000020004" pitchFamily="2" charset="0"/>
              </a:rPr>
              <a:t>Prioty</a:t>
            </a:r>
            <a:r>
              <a:rPr lang="en-US" sz="1400" dirty="0">
                <a:solidFill>
                  <a:srgbClr val="183A1D"/>
                </a:solidFill>
                <a:latin typeface="Optima" panose="02000503060000020004" pitchFamily="2" charset="0"/>
              </a:rPr>
              <a:t> Sarwar, Emily </a:t>
            </a:r>
            <a:r>
              <a:rPr lang="en-US" sz="1400" dirty="0" err="1">
                <a:solidFill>
                  <a:srgbClr val="183A1D"/>
                </a:solidFill>
                <a:latin typeface="Optima" panose="02000503060000020004" pitchFamily="2" charset="0"/>
              </a:rPr>
              <a:t>Cribas</a:t>
            </a:r>
            <a:r>
              <a:rPr lang="en-US" sz="1400" dirty="0">
                <a:solidFill>
                  <a:srgbClr val="183A1D"/>
                </a:solidFill>
                <a:latin typeface="Optima" panose="02000503060000020004" pitchFamily="2" charset="0"/>
              </a:rPr>
              <a:t>, Kevin Hernandez, Brianne Roper, Jorge Acuna, Daniel Kim, </a:t>
            </a:r>
            <a:r>
              <a:rPr lang="en-US" sz="1400" b="1" dirty="0" err="1">
                <a:solidFill>
                  <a:srgbClr val="183A1D"/>
                </a:solidFill>
                <a:latin typeface="Optima" panose="02000503060000020004" pitchFamily="2" charset="0"/>
              </a:rPr>
              <a:t>Jaydeen</a:t>
            </a:r>
            <a:r>
              <a:rPr lang="en-US" sz="1400" b="1" dirty="0">
                <a:solidFill>
                  <a:srgbClr val="183A1D"/>
                </a:solidFill>
                <a:latin typeface="Optima" panose="02000503060000020004" pitchFamily="2" charset="0"/>
              </a:rPr>
              <a:t> Sewell</a:t>
            </a:r>
          </a:p>
          <a:p>
            <a:pPr marL="0" indent="0">
              <a:lnSpc>
                <a:spcPct val="120000"/>
              </a:lnSpc>
              <a:spcAft>
                <a:spcPts val="450"/>
              </a:spcAft>
              <a:buNone/>
            </a:pPr>
            <a:r>
              <a:rPr lang="en-US" sz="1400" u="sng" dirty="0">
                <a:solidFill>
                  <a:srgbClr val="183A1D"/>
                </a:solidFill>
                <a:latin typeface="Optima" panose="02000503060000020004" pitchFamily="2" charset="0"/>
              </a:rPr>
              <a:t>CAMB/GGR</a:t>
            </a:r>
            <a:r>
              <a:rPr lang="en-US" sz="1400" dirty="0">
                <a:solidFill>
                  <a:srgbClr val="183A1D"/>
                </a:solidFill>
                <a:latin typeface="Optima" panose="02000503060000020004" pitchFamily="2" charset="0"/>
              </a:rPr>
              <a:t>: Dan Ju, </a:t>
            </a:r>
            <a:r>
              <a:rPr lang="en-US" sz="1400" b="1" dirty="0">
                <a:solidFill>
                  <a:srgbClr val="183A1D"/>
                </a:solidFill>
                <a:latin typeface="Optima" panose="02000503060000020004" pitchFamily="2" charset="0"/>
              </a:rPr>
              <a:t>Danielle Brokaw</a:t>
            </a:r>
          </a:p>
          <a:p>
            <a:pPr marL="0" indent="0">
              <a:lnSpc>
                <a:spcPct val="120000"/>
              </a:lnSpc>
              <a:spcAft>
                <a:spcPts val="450"/>
              </a:spcAft>
              <a:buNone/>
            </a:pPr>
            <a:r>
              <a:rPr lang="en-US" sz="1400" u="sng" dirty="0">
                <a:solidFill>
                  <a:srgbClr val="183A1D"/>
                </a:solidFill>
                <a:latin typeface="Optima" panose="02000503060000020004" pitchFamily="2" charset="0"/>
              </a:rPr>
              <a:t>CAMB/CB</a:t>
            </a:r>
            <a:r>
              <a:rPr lang="en-US" sz="1400" dirty="0">
                <a:solidFill>
                  <a:srgbClr val="183A1D"/>
                </a:solidFill>
                <a:latin typeface="Optima" panose="02000503060000020004" pitchFamily="2" charset="0"/>
              </a:rPr>
              <a:t>: Michael </a:t>
            </a:r>
            <a:r>
              <a:rPr lang="en-US" sz="1400" dirty="0" err="1">
                <a:solidFill>
                  <a:srgbClr val="183A1D"/>
                </a:solidFill>
                <a:latin typeface="Optima" panose="02000503060000020004" pitchFamily="2" charset="0"/>
              </a:rPr>
              <a:t>Noji</a:t>
            </a:r>
            <a:endParaRPr lang="en-US" sz="1400" dirty="0">
              <a:solidFill>
                <a:srgbClr val="183A1D"/>
              </a:solidFill>
              <a:latin typeface="Optima" panose="02000503060000020004" pitchFamily="2" charset="0"/>
            </a:endParaRPr>
          </a:p>
          <a:p>
            <a:pPr marL="0" indent="0">
              <a:lnSpc>
                <a:spcPct val="120000"/>
              </a:lnSpc>
              <a:spcAft>
                <a:spcPts val="450"/>
              </a:spcAft>
              <a:buNone/>
            </a:pPr>
            <a:r>
              <a:rPr lang="en-US" sz="1400" u="sng" dirty="0">
                <a:solidFill>
                  <a:srgbClr val="183A1D"/>
                </a:solidFill>
                <a:latin typeface="Optima" panose="02000503060000020004" pitchFamily="2" charset="0"/>
              </a:rPr>
              <a:t>IMMUN</a:t>
            </a:r>
            <a:r>
              <a:rPr lang="en-US" sz="1400" dirty="0">
                <a:solidFill>
                  <a:srgbClr val="183A1D"/>
                </a:solidFill>
                <a:latin typeface="Optima" panose="02000503060000020004" pitchFamily="2" charset="0"/>
              </a:rPr>
              <a:t>: Sarah Sneed, Andrew Hart, </a:t>
            </a:r>
            <a:r>
              <a:rPr lang="en-US" sz="1400" dirty="0" err="1">
                <a:solidFill>
                  <a:srgbClr val="183A1D"/>
                </a:solidFill>
                <a:latin typeface="Optima" panose="02000503060000020004" pitchFamily="2" charset="0"/>
              </a:rPr>
              <a:t>Seble</a:t>
            </a:r>
            <a:r>
              <a:rPr lang="en-US" sz="1400" dirty="0">
                <a:solidFill>
                  <a:srgbClr val="183A1D"/>
                </a:solidFill>
                <a:latin typeface="Optima" panose="02000503060000020004" pitchFamily="2" charset="0"/>
              </a:rPr>
              <a:t> </a:t>
            </a:r>
            <a:r>
              <a:rPr lang="en-US" sz="1400" dirty="0" err="1">
                <a:solidFill>
                  <a:srgbClr val="183A1D"/>
                </a:solidFill>
                <a:latin typeface="Optima" panose="02000503060000020004" pitchFamily="2" charset="0"/>
              </a:rPr>
              <a:t>Negatu</a:t>
            </a:r>
            <a:endParaRPr lang="en-US" sz="1400" dirty="0">
              <a:solidFill>
                <a:srgbClr val="183A1D"/>
              </a:solidFill>
              <a:latin typeface="Optima" panose="02000503060000020004" pitchFamily="2" charset="0"/>
            </a:endParaRPr>
          </a:p>
          <a:p>
            <a:pPr marL="0" indent="0">
              <a:lnSpc>
                <a:spcPct val="120000"/>
              </a:lnSpc>
              <a:spcAft>
                <a:spcPts val="450"/>
              </a:spcAft>
              <a:buNone/>
            </a:pPr>
            <a:r>
              <a:rPr lang="en-US" sz="1400" u="sng" dirty="0">
                <a:solidFill>
                  <a:srgbClr val="183A1D"/>
                </a:solidFill>
                <a:latin typeface="Optima" panose="02000503060000020004" pitchFamily="2" charset="0"/>
              </a:rPr>
              <a:t>PHRM</a:t>
            </a:r>
            <a:r>
              <a:rPr lang="en-US" sz="1400" dirty="0">
                <a:solidFill>
                  <a:srgbClr val="183A1D"/>
                </a:solidFill>
                <a:latin typeface="Optima" panose="02000503060000020004" pitchFamily="2" charset="0"/>
              </a:rPr>
              <a:t>: Kyla Mace, Eliana von </a:t>
            </a:r>
            <a:r>
              <a:rPr lang="en-US" sz="1400" dirty="0" err="1">
                <a:solidFill>
                  <a:srgbClr val="183A1D"/>
                </a:solidFill>
                <a:latin typeface="Optima" panose="02000503060000020004" pitchFamily="2" charset="0"/>
              </a:rPr>
              <a:t>Krusenstiem</a:t>
            </a:r>
            <a:r>
              <a:rPr lang="en-US" sz="1400" dirty="0">
                <a:solidFill>
                  <a:srgbClr val="183A1D"/>
                </a:solidFill>
                <a:latin typeface="Optima" panose="02000503060000020004" pitchFamily="2" charset="0"/>
              </a:rPr>
              <a:t>, </a:t>
            </a:r>
            <a:r>
              <a:rPr lang="en-US" sz="1400" b="1" dirty="0" err="1">
                <a:solidFill>
                  <a:srgbClr val="183A1D"/>
                </a:solidFill>
                <a:latin typeface="Optima" panose="02000503060000020004" pitchFamily="2" charset="0"/>
              </a:rPr>
              <a:t>Samuelle</a:t>
            </a:r>
            <a:r>
              <a:rPr lang="en-US" sz="1400" b="1" dirty="0">
                <a:solidFill>
                  <a:srgbClr val="183A1D"/>
                </a:solidFill>
                <a:latin typeface="Optima" panose="02000503060000020004" pitchFamily="2" charset="0"/>
              </a:rPr>
              <a:t> </a:t>
            </a:r>
            <a:r>
              <a:rPr lang="en-US" sz="1400" b="1" dirty="0" err="1">
                <a:solidFill>
                  <a:srgbClr val="183A1D"/>
                </a:solidFill>
                <a:latin typeface="Optima" panose="02000503060000020004" pitchFamily="2" charset="0"/>
              </a:rPr>
              <a:t>Delcy</a:t>
            </a:r>
            <a:endParaRPr lang="en-US" sz="1400" b="1" u="sng" dirty="0">
              <a:solidFill>
                <a:srgbClr val="183A1D"/>
              </a:solidFill>
              <a:latin typeface="Optima" panose="02000503060000020004" pitchFamily="2" charset="0"/>
            </a:endParaRPr>
          </a:p>
          <a:p>
            <a:pPr marL="0" indent="0">
              <a:lnSpc>
                <a:spcPct val="120000"/>
              </a:lnSpc>
              <a:spcAft>
                <a:spcPts val="450"/>
              </a:spcAft>
              <a:buNone/>
            </a:pPr>
            <a:r>
              <a:rPr lang="en-US" sz="1400" u="sng" dirty="0">
                <a:solidFill>
                  <a:srgbClr val="183A1D"/>
                </a:solidFill>
                <a:latin typeface="Optima" panose="02000503060000020004" pitchFamily="2" charset="0"/>
              </a:rPr>
              <a:t>NGG</a:t>
            </a:r>
            <a:r>
              <a:rPr lang="en-US" sz="1400" dirty="0">
                <a:solidFill>
                  <a:srgbClr val="183A1D"/>
                </a:solidFill>
                <a:latin typeface="Optima" panose="02000503060000020004" pitchFamily="2" charset="0"/>
              </a:rPr>
              <a:t>: Jaffna </a:t>
            </a:r>
            <a:r>
              <a:rPr lang="en-US" sz="1400" dirty="0" err="1">
                <a:solidFill>
                  <a:srgbClr val="183A1D"/>
                </a:solidFill>
                <a:latin typeface="Optima" panose="02000503060000020004" pitchFamily="2" charset="0"/>
              </a:rPr>
              <a:t>Mathiaparanam</a:t>
            </a:r>
            <a:endParaRPr lang="en-US" sz="1400" dirty="0">
              <a:solidFill>
                <a:srgbClr val="183A1D"/>
              </a:solidFill>
              <a:latin typeface="Optima" panose="02000503060000020004" pitchFamily="2" charset="0"/>
            </a:endParaRPr>
          </a:p>
          <a:p>
            <a:pPr marL="0" indent="0">
              <a:lnSpc>
                <a:spcPct val="120000"/>
              </a:lnSpc>
              <a:spcAft>
                <a:spcPts val="450"/>
              </a:spcAft>
              <a:buNone/>
            </a:pPr>
            <a:r>
              <a:rPr lang="en-US" sz="1400" u="sng" dirty="0">
                <a:solidFill>
                  <a:srgbClr val="183A1D"/>
                </a:solidFill>
                <a:latin typeface="Optima" panose="02000503060000020004" pitchFamily="2" charset="0"/>
              </a:rPr>
              <a:t>BMB</a:t>
            </a:r>
            <a:r>
              <a:rPr lang="en-US" sz="1400" dirty="0">
                <a:solidFill>
                  <a:srgbClr val="183A1D"/>
                </a:solidFill>
                <a:latin typeface="Optima" panose="02000503060000020004" pitchFamily="2" charset="0"/>
              </a:rPr>
              <a:t>: Matthew Martinez</a:t>
            </a:r>
          </a:p>
          <a:p>
            <a:pPr>
              <a:spcAft>
                <a:spcPts val="450"/>
              </a:spcAft>
            </a:pPr>
            <a:endParaRPr lang="en-US" sz="1600" dirty="0">
              <a:solidFill>
                <a:srgbClr val="183A1D"/>
              </a:solidFill>
              <a:latin typeface="Optima" panose="02000503060000020004" pitchFamily="2" charset="0"/>
            </a:endParaRPr>
          </a:p>
          <a:p>
            <a:pPr>
              <a:spcAft>
                <a:spcPts val="450"/>
              </a:spcAft>
            </a:pPr>
            <a:endParaRPr lang="en-US" sz="1600" dirty="0">
              <a:solidFill>
                <a:srgbClr val="183A1D"/>
              </a:solidFill>
              <a:latin typeface="Optima" panose="02000503060000020004" pitchFamily="2" charset="0"/>
            </a:endParaRPr>
          </a:p>
          <a:p>
            <a:pPr>
              <a:spcAft>
                <a:spcPts val="450"/>
              </a:spcAft>
            </a:pPr>
            <a:endParaRPr lang="en-US" sz="1600" dirty="0">
              <a:solidFill>
                <a:srgbClr val="183A1D"/>
              </a:solidFill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27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Minimalist greens and melo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6C353"/>
      </a:accent1>
      <a:accent2>
        <a:srgbClr val="FEFBE9"/>
      </a:accent2>
      <a:accent3>
        <a:srgbClr val="F0A04B"/>
      </a:accent3>
      <a:accent4>
        <a:srgbClr val="183A1D"/>
      </a:accent4>
      <a:accent5>
        <a:srgbClr val="E1EEDD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534</TotalTime>
  <Words>277</Words>
  <Application>Microsoft Office PowerPoint</Application>
  <PresentationFormat>On-screen Show (4:3)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Baloo Paaji</vt:lpstr>
      <vt:lpstr>Calibri</vt:lpstr>
      <vt:lpstr>Calibri Light</vt:lpstr>
      <vt:lpstr>Optima</vt:lpstr>
      <vt:lpstr>Wingdings</vt:lpstr>
      <vt:lpstr>Clarity</vt:lpstr>
      <vt:lpstr>PowerPoint Presentation</vt:lpstr>
      <vt:lpstr>Public Health on Penn’s Campus</vt:lpstr>
      <vt:lpstr>PowerPoint Presentation</vt:lpstr>
      <vt:lpstr>PowerPoint Presentation</vt:lpstr>
      <vt:lpstr>Nina’s PHCP Project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in Medicine</dc:title>
  <dc:creator>Klusaritz, Heather</dc:creator>
  <cp:lastModifiedBy>Windows User</cp:lastModifiedBy>
  <cp:revision>39</cp:revision>
  <dcterms:created xsi:type="dcterms:W3CDTF">2006-08-16T00:00:00Z</dcterms:created>
  <dcterms:modified xsi:type="dcterms:W3CDTF">2021-08-26T13:03:21Z</dcterms:modified>
</cp:coreProperties>
</file>